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834"/>
    <a:srgbClr val="B5C447"/>
    <a:srgbClr val="001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99CFD-7FFD-4553-B622-C51DFB0F4839}" type="datetimeFigureOut">
              <a:rPr lang="nb-NO" smtClean="0"/>
              <a:t>09.05.2016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32D0-FDCD-40DD-A3A8-80431765E4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17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5BBA14-21DB-4BD1-94C6-7118C3336E58}" type="slidenum">
              <a:rPr lang="nb-NO" altLang="nb-NO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nb-NO" altLang="nb-NO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30188" y="804863"/>
            <a:ext cx="7140576" cy="4017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7180" y="5088215"/>
            <a:ext cx="5342155" cy="481932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altLang="nb-NO" dirty="0" smtClean="0"/>
              <a:t>Kanskje kommer dere fram til et organisasjonskart som kan se noe slikt ut eller, enda mer komplisert med flere nivåer og en del ressurspersoner og ressursgrupper i tillegg. 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b="1" i="1" u="sng" dirty="0" smtClean="0">
                <a:solidFill>
                  <a:srgbClr val="FFFF00"/>
                </a:solidFill>
              </a:rPr>
              <a:t>Styret skal oppnevne en ansvarlig (og en vararepresentant) for politiattestordningen og en tillitsvalgt eller ansatt som ansvarlig for barneidretten.</a:t>
            </a:r>
          </a:p>
          <a:p>
            <a:pPr eaLnBrk="1" hangingPunct="1">
              <a:spcBef>
                <a:spcPct val="0"/>
              </a:spcBef>
            </a:pPr>
            <a:endParaRPr lang="nb-NO" altLang="nb-NO" dirty="0" smtClean="0"/>
          </a:p>
          <a:p>
            <a:pPr eaLnBrk="1" hangingPunct="1">
              <a:spcBef>
                <a:spcPct val="0"/>
              </a:spcBef>
            </a:pPr>
            <a:r>
              <a:rPr lang="nb-NO" altLang="nb-NO" dirty="0" smtClean="0"/>
              <a:t>Mye arbeid gjenstår før organisasjonsplanen er ferdig, men den har utrolig lang levetid med kun små arbeidsinnsatser når det er behov for justeringer. </a:t>
            </a:r>
          </a:p>
          <a:p>
            <a:pPr eaLnBrk="1" hangingPunct="1">
              <a:spcBef>
                <a:spcPct val="0"/>
              </a:spcBef>
            </a:pPr>
            <a:r>
              <a:rPr lang="nb-NO" altLang="nb-NO" dirty="0" smtClean="0"/>
              <a:t>SER DERE AT DET ER EN BETYDELIG JOBB Å IGANSETTE, VEILEDE/FØLGE OPP OG KONTROLLERE ARBEIDET FOR ALLE DISSE? </a:t>
            </a:r>
            <a:r>
              <a:rPr lang="nb-NO" altLang="nb-NO" u="sng" dirty="0" smtClean="0"/>
              <a:t>HAR DERE DA TID TIL Å HOLDE PÅ MED HCP.REGULERINGER, HEISE FLAGG, GI SERVICE TIL/BESVARE SPØRSMÅL FRA MEDLEMMER OG GREENFEESPILLERE,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b-NO" altLang="nb-NO" u="sng" dirty="0" smtClean="0">
                <a:solidFill>
                  <a:srgbClr val="FFFF00"/>
                </a:solidFill>
              </a:rPr>
              <a:t>GSV – Golfens samfunnsverdi</a:t>
            </a:r>
          </a:p>
          <a:p>
            <a:pPr marL="342900" lvl="1" indent="-342900">
              <a:buFont typeface="Wingdings" pitchFamily="2" charset="2"/>
              <a:buChar char="Ø"/>
              <a:defRPr/>
            </a:pPr>
            <a:r>
              <a:rPr lang="nb-NO" altLang="nb-NO" dirty="0" smtClean="0"/>
              <a:t>Handicapkomité på min. 3 medlemmer. </a:t>
            </a:r>
            <a:r>
              <a:rPr lang="nb-NO" altLang="nb-NO" sz="1600" dirty="0" smtClean="0"/>
              <a:t>Leder oppnevnes av styret.</a:t>
            </a:r>
          </a:p>
          <a:p>
            <a:pPr marL="400050" lvl="1">
              <a:defRPr/>
            </a:pPr>
            <a:r>
              <a:rPr lang="nb-NO" altLang="nb-NO" sz="1600" dirty="0" smtClean="0"/>
              <a:t>(styret kan delegerer  praktiseringen av handicapsystemet til en eller flere pers.). </a:t>
            </a:r>
            <a:r>
              <a:rPr lang="nb-NO" altLang="nb-NO" sz="1600" dirty="0" err="1" smtClean="0"/>
              <a:t>EGAs</a:t>
            </a:r>
            <a:r>
              <a:rPr lang="nb-NO" altLang="nb-NO" sz="1600" dirty="0" smtClean="0"/>
              <a:t> </a:t>
            </a:r>
            <a:r>
              <a:rPr lang="nb-NO" altLang="nb-NO" sz="1600" dirty="0" err="1" smtClean="0"/>
              <a:t>hcp</a:t>
            </a:r>
            <a:r>
              <a:rPr lang="nb-NO" altLang="nb-NO" sz="1600" dirty="0" smtClean="0"/>
              <a:t>. bestemmelser pkt. 3.3 (3.4). Sette seg inn i bestemmelsene, avklare om </a:t>
            </a:r>
            <a:r>
              <a:rPr lang="nb-NO" altLang="nb-NO" sz="1600" dirty="0" err="1" smtClean="0"/>
              <a:t>turneringshcp</a:t>
            </a:r>
            <a:r>
              <a:rPr lang="nb-NO" altLang="nb-NO" sz="1600" dirty="0" smtClean="0"/>
              <a:t> er krav for deltakelse, sørge for at </a:t>
            </a:r>
            <a:r>
              <a:rPr lang="nb-NO" altLang="nb-NO" sz="1600" dirty="0" err="1" smtClean="0"/>
              <a:t>turneringskom</a:t>
            </a:r>
            <a:r>
              <a:rPr lang="nb-NO" altLang="nb-NO" sz="1600" dirty="0" smtClean="0"/>
              <a:t> regner ut CBA, vurdere regulering/endring av </a:t>
            </a:r>
            <a:r>
              <a:rPr lang="nb-NO" altLang="nb-NO" sz="1600" dirty="0" err="1" smtClean="0"/>
              <a:t>hcp</a:t>
            </a:r>
            <a:r>
              <a:rPr lang="nb-NO" altLang="nb-NO" sz="1600" dirty="0" smtClean="0"/>
              <a:t>, informere ny </a:t>
            </a:r>
            <a:r>
              <a:rPr lang="nb-NO" altLang="nb-NO" sz="1600" dirty="0" err="1" smtClean="0"/>
              <a:t>hjemmeklubb</a:t>
            </a:r>
            <a:r>
              <a:rPr lang="nb-NO" altLang="nb-NO" sz="1600" dirty="0" smtClean="0"/>
              <a:t> om </a:t>
            </a:r>
            <a:r>
              <a:rPr lang="nb-NO" altLang="nb-NO" sz="1600" dirty="0" err="1" smtClean="0"/>
              <a:t>hcp</a:t>
            </a:r>
            <a:r>
              <a:rPr lang="nb-NO" altLang="nb-NO" sz="1600" dirty="0" smtClean="0"/>
              <a:t>,  </a:t>
            </a:r>
            <a:r>
              <a:rPr lang="nb-NO" altLang="nb-NO" sz="1600" dirty="0" err="1" smtClean="0"/>
              <a:t>Årsrevisjon</a:t>
            </a:r>
            <a:r>
              <a:rPr lang="nb-NO" altLang="nb-NO" sz="1600" dirty="0" smtClean="0"/>
              <a:t>,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altLang="nb-NO" dirty="0" smtClean="0"/>
              <a:t>Turneringskomité (for den enkelte turnering).Trenger ikke ha en fast turneringskomité, men må ha en turneringskomité for hver enkelt turnering.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nb-NO" altLang="nb-NO" dirty="0" smtClean="0"/>
              <a:t>Ansvarlige for VTG-opplæringen (min. 2 pers hvorav en trener). VTG-veiledning for klubbene, </a:t>
            </a:r>
            <a:r>
              <a:rPr lang="nb-NO" altLang="nb-NO" dirty="0" err="1" smtClean="0"/>
              <a:t>kap</a:t>
            </a:r>
            <a:r>
              <a:rPr lang="nb-NO" altLang="nb-NO" dirty="0" smtClean="0"/>
              <a:t> 4 pkt. 1.5 (og </a:t>
            </a:r>
            <a:r>
              <a:rPr lang="nb-NO" altLang="nb-NO" dirty="0" err="1" smtClean="0"/>
              <a:t>kap</a:t>
            </a:r>
            <a:r>
              <a:rPr lang="nb-NO" altLang="nb-NO" dirty="0" smtClean="0"/>
              <a:t> 3 – bestemmelser for nybegynneropplæring)</a:t>
            </a:r>
          </a:p>
          <a:p>
            <a:pPr eaLnBrk="1" hangingPunct="1">
              <a:spcBef>
                <a:spcPct val="0"/>
              </a:spcBef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3269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697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619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1196975"/>
            <a:ext cx="2743200" cy="492918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1196975"/>
            <a:ext cx="8026400" cy="492918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5127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tel, 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6139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76333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iagram 3"/>
          <p:cNvSpPr>
            <a:spLocks noGrp="1"/>
          </p:cNvSpPr>
          <p:nvPr>
            <p:ph type="chart" sz="half" idx="2"/>
          </p:nvPr>
        </p:nvSpPr>
        <p:spPr>
          <a:xfrm>
            <a:off x="6189133" y="1600201"/>
            <a:ext cx="5378451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6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22503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2501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205039"/>
            <a:ext cx="5384800" cy="392112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205039"/>
            <a:ext cx="5384800" cy="392112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928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369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2856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00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2334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1584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9697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5039"/>
            <a:ext cx="109728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0124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444D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467">
          <a:solidFill>
            <a:srgbClr val="869486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sz="2667">
          <a:solidFill>
            <a:schemeClr val="tx1"/>
          </a:solidFill>
          <a:latin typeface="+mn-lt"/>
          <a:ea typeface="ＭＳ Ｐゴシック" charset="-128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sz="2667" i="1">
          <a:solidFill>
            <a:schemeClr val="tx1"/>
          </a:solidFill>
          <a:latin typeface="+mn-lt"/>
          <a:ea typeface="ＭＳ Ｐゴシック" charset="-128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i="1">
          <a:solidFill>
            <a:schemeClr val="tx1"/>
          </a:solidFill>
          <a:latin typeface="+mn-lt"/>
          <a:ea typeface="ＭＳ Ｐゴシック" charset="-128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i="1">
          <a:solidFill>
            <a:schemeClr val="tx1"/>
          </a:solidFill>
          <a:latin typeface="+mn-lt"/>
          <a:ea typeface="ＭＳ Ｐゴシック" charset="-128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i="1">
          <a:solidFill>
            <a:schemeClr val="tx1"/>
          </a:solidFill>
          <a:latin typeface="+mn-lt"/>
          <a:ea typeface="ＭＳ Ｐゴシック" charset="-128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i="1">
          <a:solidFill>
            <a:schemeClr val="tx1"/>
          </a:solidFill>
          <a:latin typeface="+mn-lt"/>
          <a:ea typeface="ＭＳ Ｐゴシック" charset="-128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CCCC00"/>
        </a:buClr>
        <a:buChar char="•"/>
        <a:defRPr 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nn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Vinkel 6"/>
          <p:cNvCxnSpPr>
            <a:stCxn id="10242" idx="2"/>
            <a:endCxn id="10247" idx="1"/>
          </p:cNvCxnSpPr>
          <p:nvPr/>
        </p:nvCxnSpPr>
        <p:spPr>
          <a:xfrm rot="16200000" flipH="1">
            <a:off x="6204448" y="1671851"/>
            <a:ext cx="387859" cy="431748"/>
          </a:xfrm>
          <a:prstGeom prst="bentConnector2">
            <a:avLst/>
          </a:prstGeom>
          <a:ln w="6350">
            <a:solidFill>
              <a:schemeClr val="accent5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Vinkel 10"/>
          <p:cNvCxnSpPr>
            <a:stCxn id="10242" idx="2"/>
            <a:endCxn id="10248" idx="3"/>
          </p:cNvCxnSpPr>
          <p:nvPr/>
        </p:nvCxnSpPr>
        <p:spPr>
          <a:xfrm rot="5400000">
            <a:off x="5809161" y="1708312"/>
            <a:ext cx="387859" cy="358827"/>
          </a:xfrm>
          <a:prstGeom prst="bentConnector2">
            <a:avLst/>
          </a:prstGeom>
          <a:ln w="6350">
            <a:solidFill>
              <a:schemeClr val="accent5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stCxn id="12300" idx="3"/>
            <a:endCxn id="113" idx="1"/>
          </p:cNvCxnSpPr>
          <p:nvPr/>
        </p:nvCxnSpPr>
        <p:spPr>
          <a:xfrm>
            <a:off x="7514415" y="3554393"/>
            <a:ext cx="765661" cy="313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48" name="Vinkel 12347"/>
          <p:cNvCxnSpPr>
            <a:stCxn id="12307" idx="2"/>
            <a:endCxn id="12333" idx="0"/>
          </p:cNvCxnSpPr>
          <p:nvPr/>
        </p:nvCxnSpPr>
        <p:spPr>
          <a:xfrm rot="5400000">
            <a:off x="2444386" y="4605126"/>
            <a:ext cx="325439" cy="886419"/>
          </a:xfrm>
          <a:prstGeom prst="bentConnector3">
            <a:avLst/>
          </a:prstGeom>
          <a:ln w="6350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12300" idx="1"/>
            <a:endCxn id="12331" idx="3"/>
          </p:cNvCxnSpPr>
          <p:nvPr/>
        </p:nvCxnSpPr>
        <p:spPr>
          <a:xfrm flipH="1" flipV="1">
            <a:off x="3626576" y="3101977"/>
            <a:ext cx="1224014" cy="452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12300" idx="1"/>
            <a:endCxn id="12332" idx="3"/>
          </p:cNvCxnSpPr>
          <p:nvPr/>
        </p:nvCxnSpPr>
        <p:spPr>
          <a:xfrm flipH="1">
            <a:off x="3913912" y="3554393"/>
            <a:ext cx="936678" cy="163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>
            <a:stCxn id="12300" idx="3"/>
            <a:endCxn id="12330" idx="1"/>
          </p:cNvCxnSpPr>
          <p:nvPr/>
        </p:nvCxnSpPr>
        <p:spPr>
          <a:xfrm flipV="1">
            <a:off x="7514415" y="3375027"/>
            <a:ext cx="801636" cy="17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tt linje 53"/>
          <p:cNvCxnSpPr>
            <a:stCxn id="12300" idx="1"/>
            <a:endCxn id="12334" idx="3"/>
          </p:cNvCxnSpPr>
          <p:nvPr/>
        </p:nvCxnSpPr>
        <p:spPr>
          <a:xfrm flipH="1" flipV="1">
            <a:off x="3577363" y="2543078"/>
            <a:ext cx="1273227" cy="1011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Vinkel 22"/>
          <p:cNvCxnSpPr>
            <a:stCxn id="12307" idx="0"/>
            <a:endCxn id="12309" idx="0"/>
          </p:cNvCxnSpPr>
          <p:nvPr/>
        </p:nvCxnSpPr>
        <p:spPr>
          <a:xfrm rot="5400000" flipH="1" flipV="1">
            <a:off x="6164989" y="1339141"/>
            <a:ext cx="12700" cy="6229350"/>
          </a:xfrm>
          <a:prstGeom prst="bentConnector3">
            <a:avLst>
              <a:gd name="adj1" fmla="val 1800000"/>
            </a:avLst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tt linje 30"/>
          <p:cNvCxnSpPr>
            <a:stCxn id="10242" idx="2"/>
            <a:endCxn id="12308" idx="0"/>
          </p:cNvCxnSpPr>
          <p:nvPr/>
        </p:nvCxnSpPr>
        <p:spPr>
          <a:xfrm>
            <a:off x="6182503" y="1693796"/>
            <a:ext cx="0" cy="2760020"/>
          </a:xfrm>
          <a:prstGeom prst="line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36" name="Vinkel 12335"/>
          <p:cNvCxnSpPr>
            <a:stCxn id="12308" idx="2"/>
            <a:endCxn id="12313" idx="0"/>
          </p:cNvCxnSpPr>
          <p:nvPr/>
        </p:nvCxnSpPr>
        <p:spPr>
          <a:xfrm rot="5400000">
            <a:off x="4831911" y="3968412"/>
            <a:ext cx="433388" cy="2267797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39" name="Vinkel 12338"/>
          <p:cNvCxnSpPr>
            <a:stCxn id="12308" idx="2"/>
            <a:endCxn id="12314" idx="0"/>
          </p:cNvCxnSpPr>
          <p:nvPr/>
        </p:nvCxnSpPr>
        <p:spPr>
          <a:xfrm rot="16200000" flipH="1">
            <a:off x="6776201" y="4291918"/>
            <a:ext cx="433388" cy="1620784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42" name="Vinkel 12341"/>
          <p:cNvCxnSpPr>
            <a:stCxn id="12308" idx="2"/>
            <a:endCxn id="12319" idx="0"/>
          </p:cNvCxnSpPr>
          <p:nvPr/>
        </p:nvCxnSpPr>
        <p:spPr>
          <a:xfrm rot="5400000">
            <a:off x="5551843" y="4688344"/>
            <a:ext cx="433388" cy="827933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45" name="Vinkel 12344"/>
          <p:cNvCxnSpPr>
            <a:stCxn id="12308" idx="2"/>
            <a:endCxn id="12316" idx="0"/>
          </p:cNvCxnSpPr>
          <p:nvPr/>
        </p:nvCxnSpPr>
        <p:spPr>
          <a:xfrm rot="16200000" flipH="1">
            <a:off x="6182080" y="4886039"/>
            <a:ext cx="433388" cy="432542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Vinkel 31"/>
          <p:cNvCxnSpPr>
            <a:stCxn id="12309" idx="2"/>
            <a:endCxn id="12323" idx="0"/>
          </p:cNvCxnSpPr>
          <p:nvPr/>
        </p:nvCxnSpPr>
        <p:spPr>
          <a:xfrm rot="16200000" flipH="1">
            <a:off x="9406314" y="4758965"/>
            <a:ext cx="433388" cy="686689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Vinkel 34"/>
          <p:cNvCxnSpPr>
            <a:stCxn id="12309" idx="2"/>
            <a:endCxn id="12325" idx="0"/>
          </p:cNvCxnSpPr>
          <p:nvPr/>
        </p:nvCxnSpPr>
        <p:spPr>
          <a:xfrm rot="5400000">
            <a:off x="8914436" y="4953776"/>
            <a:ext cx="433388" cy="297069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Vinkel 39"/>
          <p:cNvCxnSpPr>
            <a:stCxn id="12313" idx="2"/>
            <a:endCxn id="12321" idx="0"/>
          </p:cNvCxnSpPr>
          <p:nvPr/>
        </p:nvCxnSpPr>
        <p:spPr>
          <a:xfrm rot="16200000" flipH="1">
            <a:off x="4373177" y="5292332"/>
            <a:ext cx="376076" cy="1293019"/>
          </a:xfrm>
          <a:prstGeom prst="bentConnector3">
            <a:avLst>
              <a:gd name="adj1" fmla="val 50000"/>
            </a:avLst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Vinkel 42"/>
          <p:cNvCxnSpPr>
            <a:stCxn id="12313" idx="2"/>
            <a:endCxn id="12320" idx="0"/>
          </p:cNvCxnSpPr>
          <p:nvPr/>
        </p:nvCxnSpPr>
        <p:spPr>
          <a:xfrm rot="5400000">
            <a:off x="3228194" y="5429256"/>
            <a:ext cx="364964" cy="1008061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Vinkel 45"/>
          <p:cNvCxnSpPr>
            <a:stCxn id="12313" idx="2"/>
            <a:endCxn id="12328" idx="0"/>
          </p:cNvCxnSpPr>
          <p:nvPr/>
        </p:nvCxnSpPr>
        <p:spPr>
          <a:xfrm rot="16200000" flipH="1">
            <a:off x="3727858" y="5937651"/>
            <a:ext cx="376076" cy="2381"/>
          </a:xfrm>
          <a:prstGeom prst="bentConnector3">
            <a:avLst/>
          </a:prstGeom>
          <a:ln w="6350">
            <a:solidFill>
              <a:srgbClr val="2248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883041" y="1293686"/>
            <a:ext cx="259892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 i="1"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nb-NO" altLang="nb-NO" dirty="0">
                <a:solidFill>
                  <a:srgbClr val="000000"/>
                </a:solidFill>
                <a:latin typeface="Gill Sans"/>
              </a:rPr>
              <a:t>ÅRSMØTE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182450" y="208165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5822088" y="208165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14251" y="1865755"/>
            <a:ext cx="1584325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nb-NO" altLang="nb-NO" sz="2000" dirty="0">
                <a:solidFill>
                  <a:srgbClr val="000000"/>
                </a:solidFill>
                <a:latin typeface="Gill Sans"/>
              </a:rPr>
              <a:t>Valgkomité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239351" y="1865755"/>
            <a:ext cx="1584325" cy="4318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nb-NO" altLang="nb-NO" sz="2000" dirty="0">
                <a:solidFill>
                  <a:srgbClr val="000000"/>
                </a:solidFill>
                <a:latin typeface="Gill Sans"/>
              </a:rPr>
              <a:t>Revisor/KK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865750" y="2701825"/>
            <a:ext cx="263350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000" i="1"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nb-NO" altLang="nb-NO" dirty="0" smtClean="0">
                <a:solidFill>
                  <a:srgbClr val="000000"/>
                </a:solidFill>
                <a:latin typeface="Gill Sans"/>
              </a:rPr>
              <a:t>STYRET</a:t>
            </a:r>
            <a:endParaRPr lang="nb-NO" altLang="nb-NO" dirty="0">
              <a:solidFill>
                <a:srgbClr val="000000"/>
              </a:solidFill>
              <a:latin typeface="Gill Sans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50590" y="3354338"/>
            <a:ext cx="266382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Gill Sans"/>
              </a:rPr>
              <a:t>Administrasjon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150201" y="4453816"/>
            <a:ext cx="1800225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Anlegg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345765" y="4453816"/>
            <a:ext cx="3673475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Idrett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8487501" y="4453816"/>
            <a:ext cx="1584325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Økonomi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231287" y="5319004"/>
            <a:ext cx="1366838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Gill Sans"/>
              </a:rPr>
              <a:t>Bredde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7263537" y="5319004"/>
            <a:ext cx="1079500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Elite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11013" y="5319004"/>
            <a:ext cx="1008063" cy="431800"/>
          </a:xfrm>
          <a:prstGeom prst="rect">
            <a:avLst/>
          </a:prstGeom>
          <a:pattFill prst="wdUpDiag">
            <a:fgClr>
              <a:srgbClr val="C1C834"/>
            </a:fgClr>
            <a:bgClr>
              <a:schemeClr val="bg1"/>
            </a:bgClr>
          </a:patt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Gill Sans"/>
              </a:rPr>
              <a:t>Turn.</a:t>
            </a: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742588" y="5319004"/>
            <a:ext cx="1223963" cy="431800"/>
          </a:xfrm>
          <a:prstGeom prst="rect">
            <a:avLst/>
          </a:prstGeom>
          <a:solidFill>
            <a:srgbClr val="C1C834"/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Hcp.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2439126" y="6115768"/>
            <a:ext cx="935037" cy="431800"/>
          </a:xfrm>
          <a:prstGeom prst="rect">
            <a:avLst/>
          </a:prstGeom>
          <a:solidFill>
            <a:srgbClr val="C1C834"/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Arial"/>
              </a:rPr>
              <a:t>VTG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452075" y="6126880"/>
            <a:ext cx="1511300" cy="431800"/>
          </a:xfrm>
          <a:prstGeom prst="rect">
            <a:avLst/>
          </a:prstGeom>
          <a:solidFill>
            <a:srgbClr val="D8EDEF"/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Arial"/>
              </a:rPr>
              <a:t>Bedre golf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9533759" y="5319004"/>
            <a:ext cx="865187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Kafé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8550001" y="5319004"/>
            <a:ext cx="865188" cy="431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>
                <a:solidFill>
                  <a:srgbClr val="000000"/>
                </a:solidFill>
                <a:latin typeface="Gill Sans"/>
              </a:rPr>
              <a:t>Shop</a:t>
            </a:r>
          </a:p>
        </p:txBody>
      </p:sp>
      <p:sp>
        <p:nvSpPr>
          <p:cNvPr id="12328" name="Rectangle 32"/>
          <p:cNvSpPr>
            <a:spLocks noChangeArrowheads="1"/>
          </p:cNvSpPr>
          <p:nvPr/>
        </p:nvSpPr>
        <p:spPr bwMode="auto">
          <a:xfrm>
            <a:off x="3447187" y="6126880"/>
            <a:ext cx="939800" cy="431800"/>
          </a:xfrm>
          <a:prstGeom prst="rect">
            <a:avLst/>
          </a:prstGeom>
          <a:solidFill>
            <a:srgbClr val="D8EDEF"/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dirty="0">
                <a:solidFill>
                  <a:srgbClr val="000000"/>
                </a:solidFill>
                <a:latin typeface="Arial"/>
              </a:rPr>
              <a:t>B&amp;U</a:t>
            </a:r>
          </a:p>
        </p:txBody>
      </p:sp>
      <p:sp>
        <p:nvSpPr>
          <p:cNvPr id="12330" name="TekstSylinder 41"/>
          <p:cNvSpPr txBox="1">
            <a:spLocks noChangeArrowheads="1"/>
          </p:cNvSpPr>
          <p:nvPr/>
        </p:nvSpPr>
        <p:spPr bwMode="auto">
          <a:xfrm>
            <a:off x="8316051" y="3221039"/>
            <a:ext cx="1152525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rgbClr val="000000"/>
                </a:solidFill>
              </a:rPr>
              <a:t>Webmaster</a:t>
            </a:r>
          </a:p>
        </p:txBody>
      </p:sp>
      <p:sp>
        <p:nvSpPr>
          <p:cNvPr id="12331" name="TekstSylinder 42"/>
          <p:cNvSpPr txBox="1">
            <a:spLocks noChangeArrowheads="1"/>
          </p:cNvSpPr>
          <p:nvPr/>
        </p:nvSpPr>
        <p:spPr bwMode="auto">
          <a:xfrm>
            <a:off x="2474051" y="2947989"/>
            <a:ext cx="1152525" cy="307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rgbClr val="000000"/>
                </a:solidFill>
              </a:rPr>
              <a:t>VP-råd</a:t>
            </a:r>
          </a:p>
        </p:txBody>
      </p:sp>
      <p:sp>
        <p:nvSpPr>
          <p:cNvPr id="12332" name="TekstSylinder 43"/>
          <p:cNvSpPr txBox="1">
            <a:spLocks noChangeArrowheads="1"/>
          </p:cNvSpPr>
          <p:nvPr/>
        </p:nvSpPr>
        <p:spPr bwMode="auto">
          <a:xfrm>
            <a:off x="2510562" y="3455989"/>
            <a:ext cx="1403350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>
                <a:solidFill>
                  <a:srgbClr val="000000"/>
                </a:solidFill>
              </a:rPr>
              <a:t>Ressursgruppe org.plan</a:t>
            </a:r>
          </a:p>
        </p:txBody>
      </p:sp>
      <p:sp>
        <p:nvSpPr>
          <p:cNvPr id="12333" name="TekstSylinder 44"/>
          <p:cNvSpPr txBox="1">
            <a:spLocks noChangeArrowheads="1"/>
          </p:cNvSpPr>
          <p:nvPr/>
        </p:nvSpPr>
        <p:spPr bwMode="auto">
          <a:xfrm>
            <a:off x="1567789" y="5211055"/>
            <a:ext cx="1192212" cy="522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 dirty="0">
                <a:solidFill>
                  <a:srgbClr val="000000"/>
                </a:solidFill>
              </a:rPr>
              <a:t>Plan- og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 dirty="0">
                <a:solidFill>
                  <a:srgbClr val="000000"/>
                </a:solidFill>
              </a:rPr>
              <a:t>byggekomité</a:t>
            </a:r>
          </a:p>
        </p:txBody>
      </p:sp>
      <p:sp>
        <p:nvSpPr>
          <p:cNvPr id="12334" name="TekstSylinder 45"/>
          <p:cNvSpPr txBox="1">
            <a:spLocks noChangeArrowheads="1"/>
          </p:cNvSpPr>
          <p:nvPr/>
        </p:nvSpPr>
        <p:spPr bwMode="auto">
          <a:xfrm>
            <a:off x="1889850" y="2389189"/>
            <a:ext cx="168751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 dirty="0" smtClean="0">
                <a:solidFill>
                  <a:srgbClr val="000000"/>
                </a:solidFill>
              </a:rPr>
              <a:t>Synliggjøring/GSV</a:t>
            </a:r>
            <a:endParaRPr lang="nb-NO" altLang="nb-NO" sz="1400" dirty="0">
              <a:solidFill>
                <a:srgbClr val="000000"/>
              </a:solidFill>
            </a:endParaRPr>
          </a:p>
        </p:txBody>
      </p:sp>
      <p:sp>
        <p:nvSpPr>
          <p:cNvPr id="113" name="TekstSylinder 41"/>
          <p:cNvSpPr txBox="1">
            <a:spLocks noChangeArrowheads="1"/>
          </p:cNvSpPr>
          <p:nvPr/>
        </p:nvSpPr>
        <p:spPr bwMode="auto">
          <a:xfrm>
            <a:off x="8280076" y="3713720"/>
            <a:ext cx="124808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accent3"/>
            </a:solidFill>
            <a:miter lim="800000"/>
            <a:headEnd/>
            <a:tailEnd/>
          </a:ln>
          <a:effectLst>
            <a:outerShdw blurRad="95250" dist="25400" dir="3420000" sx="102000" sy="102000" algn="tl" rotWithShape="0">
              <a:srgbClr val="001E49">
                <a:alpha val="65000"/>
              </a:srgbClr>
            </a:outerShdw>
          </a:effectLst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sz="20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00"/>
              </a:buClr>
              <a:buChar char="•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1400" dirty="0">
                <a:solidFill>
                  <a:srgbClr val="000000"/>
                </a:solidFill>
              </a:rPr>
              <a:t>Grasrotandel</a:t>
            </a:r>
          </a:p>
        </p:txBody>
      </p:sp>
    </p:spTree>
    <p:extLst>
      <p:ext uri="{BB962C8B-B14F-4D97-AF65-F5344CB8AC3E}">
        <p14:creationId xmlns:p14="http://schemas.microsoft.com/office/powerpoint/2010/main" val="25849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-9 PPT-mal">
  <a:themeElements>
    <a:clrScheme name="Office-tema 13">
      <a:dk1>
        <a:srgbClr val="000000"/>
      </a:dk1>
      <a:lt1>
        <a:srgbClr val="FFFFFF"/>
      </a:lt1>
      <a:dk2>
        <a:srgbClr val="929D9E"/>
      </a:dk2>
      <a:lt2>
        <a:srgbClr val="B2B2B2"/>
      </a:lt2>
      <a:accent1>
        <a:srgbClr val="9DD3D7"/>
      </a:accent1>
      <a:accent2>
        <a:srgbClr val="3C3E3E"/>
      </a:accent2>
      <a:accent3>
        <a:srgbClr val="FFFFFF"/>
      </a:accent3>
      <a:accent4>
        <a:srgbClr val="000000"/>
      </a:accent4>
      <a:accent5>
        <a:srgbClr val="CCE6E8"/>
      </a:accent5>
      <a:accent6>
        <a:srgbClr val="353737"/>
      </a:accent6>
      <a:hlink>
        <a:srgbClr val="69015D"/>
      </a:hlink>
      <a:folHlink>
        <a:srgbClr val="CCCC0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3">
        <a:dk1>
          <a:srgbClr val="000000"/>
        </a:dk1>
        <a:lt1>
          <a:srgbClr val="FFFFFF"/>
        </a:lt1>
        <a:dk2>
          <a:srgbClr val="929D9E"/>
        </a:dk2>
        <a:lt2>
          <a:srgbClr val="B2B2B2"/>
        </a:lt2>
        <a:accent1>
          <a:srgbClr val="9DD3D7"/>
        </a:accent1>
        <a:accent2>
          <a:srgbClr val="3C3E3E"/>
        </a:accent2>
        <a:accent3>
          <a:srgbClr val="FFFFFF"/>
        </a:accent3>
        <a:accent4>
          <a:srgbClr val="000000"/>
        </a:accent4>
        <a:accent5>
          <a:srgbClr val="CCE6E8"/>
        </a:accent5>
        <a:accent6>
          <a:srgbClr val="353737"/>
        </a:accent6>
        <a:hlink>
          <a:srgbClr val="69015D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278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Gill Sans</vt:lpstr>
      <vt:lpstr>Wingdings</vt:lpstr>
      <vt:lpstr>16-9 PPT-mal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Dølerud, Martin</dc:creator>
  <cp:lastModifiedBy>Dølerud, Martin</cp:lastModifiedBy>
  <cp:revision>7</cp:revision>
  <dcterms:created xsi:type="dcterms:W3CDTF">2016-04-11T14:12:46Z</dcterms:created>
  <dcterms:modified xsi:type="dcterms:W3CDTF">2016-05-09T06:27:40Z</dcterms:modified>
</cp:coreProperties>
</file>